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C193B-6B4E-4D1B-9800-80D0BCE73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0033324-023D-4615-BA3F-5CDD0FC2C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4790D6-B484-4AE2-86DD-F463055DE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95BB86F-28E8-416A-B950-C0CA83B21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864964-2E7B-495C-9C1C-1E2C41A0F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763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22810E-5B8E-4CB5-9579-790E0C8F5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C7153A7-0E61-4B2D-9DE6-0A5927FBA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DCBFF8-1965-47CB-81E7-2B087D6BD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A2FE99-FF8D-40D9-8657-993EC2357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35B0C1-FE9B-45FD-9B56-F148432A4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5766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D764B03-2E02-4273-AFD9-E78E705918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24170EE-12A4-488E-8E6E-8915D3CFC2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9E3B55-DE59-437E-ACB1-347587C45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F314E2-D985-46E4-8CE5-CC73DD338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CA97FC-9FFB-4923-8F48-29396573F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213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AFC9AD-AC33-47F3-B060-03E517A65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397A3D-A8FF-45DB-A787-963CA45BD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E378CC-BFB9-4536-8587-A1DF83E75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B0EC2D-FB2A-48B3-8E84-34C2E7ECD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F2612D0-1F6E-4895-A4F5-68F187758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5080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47FF03-30AB-4094-8DD2-74E8E3620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3D7EF98-ADF6-4128-94EE-8254AF993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EE3FBC-436F-4A02-97CC-C1ADBA1CC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58695F-267D-4CBD-A25F-90FE943B9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1E8BB2-AAD3-4416-BE19-9930F22A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3849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AEA763-7232-4EB9-9943-855E6C037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EA1ABF-AC7E-4806-820E-F6937E2AB4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4E6A9E5-E7D6-40F6-A0CA-21DF35D7C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6879F7-C121-42DE-954D-64216EEEB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8E2F8A8-7333-41BA-AD37-635B30E38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6AD283-67ED-4831-90D9-3A5EC3D7F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407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830FC9-5E3E-4AA1-AD7F-C1CF3ED4C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791F0E0-DEC6-4206-AE7D-A93582711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F2C729A-29C0-48DF-92CF-756712D32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AD925BE-7039-45C8-9A6E-AAA20969E9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C33C941-BAF5-48DE-9001-184A865A1B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E74559A-E8B6-412C-85D5-4B31AFFF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A2884CA-FF65-4054-AEE2-EB2E6270E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7AC8269-5C57-4524-B851-5A455FA30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3138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E33433-D6BF-40A7-BB56-5013D5462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C8A01A6-62EE-4620-851A-AE51EBE81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6C7865A-328C-479A-818C-508CDAF98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04529E9-6D51-42F1-8FAC-AB009B9D9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139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153879-E2B8-4AFC-98DF-5DD55965A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A819A1F-46E3-4940-86CE-27E253376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A709E3-5C22-480D-9140-FDCC34746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1257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69388D-99EF-43F2-8FA7-0474C36D1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1B1215-9047-460D-8143-6A2AF9DB4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3BD22EC-CC29-416A-84E7-EAF1BED96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ADA703B-F541-4098-AAD8-5E2C3AA03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0F6571-E946-4631-9545-4865B466C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2AA3E9C-A5C1-4E02-90A9-440369DEB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7912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7D0F4A-6449-418A-A7E6-959A477D6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6780532-BFC6-4332-8ED4-08821F9A29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F9ACB2B-D4F7-487A-AB69-82D06C186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609BD13-E745-485F-B55A-0D14355E7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04193DB-C13D-4C2A-988A-E25670343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3A6BD9E-6877-40A9-8100-4D9167E6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4935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60E7A7B-B4E6-4A06-8409-ADDEF551E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822A3A-AC0E-4390-B05B-33EE9A861E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6DFBFC2-B549-45EC-A28F-1641ABCE93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F7E37-57A4-437D-8A03-B8F315F61879}" type="datetimeFigureOut">
              <a:rPr lang="fr-FR" smtClean="0"/>
              <a:t>02/05/2020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6F05FE-8FFE-4251-9C89-EF1DF8576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CD756E-E0A7-4AD1-B571-45D2A5B057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FB4E1-B206-4B84-8261-990BA55A7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528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3AB0D3-89BD-473D-A3B4-341C271736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Présentation d’article: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7374E22-4E31-4D15-A592-0BF880ED46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Graph-of-word and TW-IDF: New Approach to Ad Hoc IR</a:t>
            </a:r>
          </a:p>
          <a:p>
            <a:r>
              <a:rPr lang="fr-FR" i="1" dirty="0"/>
              <a:t>Rousseau et </a:t>
            </a:r>
            <a:r>
              <a:rPr lang="fr-FR" i="1" dirty="0" err="1"/>
              <a:t>Vazirgiannis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3175911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BF920A-E288-45C2-9CAF-F1A8F3FD8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Motivation et intuition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5AE3AD-F10B-47BA-86E1-38AC0DF6B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L’article propose un nouveau modèle d’estimation des poids des termes des documents.</a:t>
            </a:r>
          </a:p>
          <a:p>
            <a:r>
              <a:rPr lang="fr-FR" dirty="0"/>
              <a:t>La volonté est de proposer une méthode qui n’est pas basée sur les </a:t>
            </a:r>
            <a:r>
              <a:rPr lang="fr-FR" dirty="0" err="1"/>
              <a:t>bags</a:t>
            </a:r>
            <a:r>
              <a:rPr lang="fr-FR" dirty="0"/>
              <a:t> of </a:t>
            </a:r>
            <a:r>
              <a:rPr lang="fr-FR" dirty="0" err="1"/>
              <a:t>words</a:t>
            </a:r>
            <a:r>
              <a:rPr lang="fr-FR" dirty="0"/>
              <a:t> mais qui prend en compte la proximité des mots les uns les autres.</a:t>
            </a:r>
          </a:p>
          <a:p>
            <a:r>
              <a:rPr lang="fr-FR" dirty="0"/>
              <a:t>L’exemple suivant tiré de l’article vise à montrer la limite des </a:t>
            </a:r>
            <a:r>
              <a:rPr lang="fr-FR" dirty="0" err="1"/>
              <a:t>bags</a:t>
            </a:r>
            <a:r>
              <a:rPr lang="fr-FR" dirty="0"/>
              <a:t> of </a:t>
            </a:r>
            <a:r>
              <a:rPr lang="fr-FR" dirty="0" err="1"/>
              <a:t>words</a:t>
            </a:r>
            <a:r>
              <a:rPr lang="fr-FR" dirty="0"/>
              <a:t>, deux phrases avec les mêmes mots mais un sens contraire:</a:t>
            </a:r>
          </a:p>
          <a:p>
            <a:pPr lvl="1"/>
            <a:r>
              <a:rPr lang="en-US" i="1" u="sng" dirty="0"/>
              <a:t>Mary is quicker than John </a:t>
            </a:r>
            <a:r>
              <a:rPr lang="en-US" b="1" dirty="0"/>
              <a:t>vs</a:t>
            </a:r>
            <a:r>
              <a:rPr lang="en-US" i="1" dirty="0"/>
              <a:t> </a:t>
            </a:r>
            <a:r>
              <a:rPr lang="en-US" i="1" u="sng" dirty="0"/>
              <a:t>John is quicker than Mary</a:t>
            </a:r>
            <a:r>
              <a:rPr lang="en-US" i="1" dirty="0"/>
              <a:t>.</a:t>
            </a:r>
          </a:p>
          <a:p>
            <a:r>
              <a:rPr lang="en-US" dirty="0" err="1"/>
              <a:t>Ainsi</a:t>
            </a:r>
            <a:r>
              <a:rPr lang="en-US" dirty="0"/>
              <a:t> </a:t>
            </a:r>
            <a:r>
              <a:rPr lang="en-US" dirty="0" err="1"/>
              <a:t>puisque</a:t>
            </a:r>
            <a:r>
              <a:rPr lang="en-US" dirty="0"/>
              <a:t> la manière de disposer les mots </a:t>
            </a:r>
            <a:r>
              <a:rPr lang="en-US" dirty="0" err="1"/>
              <a:t>peut</a:t>
            </a:r>
            <a:r>
              <a:rPr lang="en-US" dirty="0"/>
              <a:t> changer le </a:t>
            </a:r>
            <a:r>
              <a:rPr lang="en-US" dirty="0" err="1"/>
              <a:t>sens</a:t>
            </a:r>
            <a:r>
              <a:rPr lang="en-US" dirty="0"/>
              <a:t> d’un document,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peut</a:t>
            </a:r>
            <a:r>
              <a:rPr lang="en-US" dirty="0"/>
              <a:t> changer </a:t>
            </a:r>
            <a:r>
              <a:rPr lang="en-US" dirty="0" err="1"/>
              <a:t>sa</a:t>
            </a:r>
            <a:r>
              <a:rPr lang="en-US" dirty="0"/>
              <a:t> pertinence par rapport à la </a:t>
            </a:r>
            <a:r>
              <a:rPr lang="en-US" dirty="0" err="1"/>
              <a:t>requête</a:t>
            </a:r>
            <a:r>
              <a:rPr lang="en-US" dirty="0"/>
              <a:t>, et </a:t>
            </a:r>
            <a:r>
              <a:rPr lang="en-US" dirty="0" err="1"/>
              <a:t>donc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méthode</a:t>
            </a:r>
            <a:r>
              <a:rPr lang="en-US" dirty="0"/>
              <a:t> sensible à la </a:t>
            </a:r>
            <a:r>
              <a:rPr lang="en-US" dirty="0" err="1"/>
              <a:t>proximité</a:t>
            </a:r>
            <a:r>
              <a:rPr lang="en-US" dirty="0"/>
              <a:t> des mots </a:t>
            </a:r>
            <a:r>
              <a:rPr lang="en-US" dirty="0" err="1"/>
              <a:t>peut</a:t>
            </a:r>
            <a:r>
              <a:rPr lang="en-US" dirty="0"/>
              <a:t> </a:t>
            </a:r>
            <a:r>
              <a:rPr lang="en-US" dirty="0" err="1"/>
              <a:t>être</a:t>
            </a:r>
            <a:r>
              <a:rPr lang="en-US" dirty="0"/>
              <a:t> </a:t>
            </a:r>
            <a:r>
              <a:rPr lang="en-US" dirty="0" err="1"/>
              <a:t>meilleure</a:t>
            </a:r>
            <a:r>
              <a:rPr lang="en-US" dirty="0"/>
              <a:t> </a:t>
            </a:r>
            <a:r>
              <a:rPr lang="en-US" dirty="0" err="1"/>
              <a:t>qu’un</a:t>
            </a:r>
            <a:r>
              <a:rPr lang="en-US" dirty="0"/>
              <a:t> </a:t>
            </a:r>
            <a:r>
              <a:rPr lang="en-US" dirty="0" err="1"/>
              <a:t>modèle</a:t>
            </a:r>
            <a:r>
              <a:rPr lang="en-US" dirty="0"/>
              <a:t> base sur les bags of words.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5208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34686-C95D-4347-974F-6B264AC04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Méthode: 1. Représentation en graphe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680241-0483-4AE2-9026-6E0193E55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/>
              <a:t>La première étape est de construire un graphe pour chaque document dans lequel chaque sommet représente un mot. Pour cela on fait glisser une fenêtre de taille </a:t>
            </a:r>
            <a:r>
              <a:rPr lang="fr-FR" sz="2400" b="1" dirty="0"/>
              <a:t>k</a:t>
            </a:r>
            <a:r>
              <a:rPr lang="fr-FR" sz="2400" dirty="0"/>
              <a:t> sur le document. Pour chaque mot dans cette fenêtre, on crée une arête allant de ce mot au mots qui le succèdent dans la fenêtre. Exemple de l’article: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2428EF2-6BDF-42B1-9BA1-51F60549A5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38" t="26622" r="16249" b="11944"/>
          <a:stretch/>
        </p:blipFill>
        <p:spPr>
          <a:xfrm>
            <a:off x="7138988" y="3358116"/>
            <a:ext cx="2676524" cy="281884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8EB720D-C6F0-4303-84BB-A7EA40613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97" t="48333" r="51953" b="25972"/>
          <a:stretch/>
        </p:blipFill>
        <p:spPr>
          <a:xfrm>
            <a:off x="1485900" y="4001294"/>
            <a:ext cx="4114800" cy="176212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C791E52-D8C6-4E1E-B06A-E4B9404D9699}"/>
              </a:ext>
            </a:extLst>
          </p:cNvPr>
          <p:cNvSpPr txBox="1"/>
          <p:nvPr/>
        </p:nvSpPr>
        <p:spPr>
          <a:xfrm>
            <a:off x="2628900" y="5763419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Le document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FE5536D-B938-4542-9FDE-B8BFAAE190B1}"/>
              </a:ext>
            </a:extLst>
          </p:cNvPr>
          <p:cNvSpPr txBox="1"/>
          <p:nvPr/>
        </p:nvSpPr>
        <p:spPr>
          <a:xfrm>
            <a:off x="7529512" y="6176963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Le graph associé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4A7DC78-B2E6-451A-A42C-A43BB0843FA2}"/>
              </a:ext>
            </a:extLst>
          </p:cNvPr>
          <p:cNvSpPr txBox="1"/>
          <p:nvPr/>
        </p:nvSpPr>
        <p:spPr>
          <a:xfrm>
            <a:off x="523320" y="6049797"/>
            <a:ext cx="6039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/>
              <a:t>Rq</a:t>
            </a:r>
            <a:r>
              <a:rPr lang="fr-FR" dirty="0"/>
              <a:t>: contrairement à l’exemple la méthode de l’article inclut un </a:t>
            </a:r>
            <a:r>
              <a:rPr lang="fr-FR" dirty="0" err="1"/>
              <a:t>preprocessing</a:t>
            </a:r>
            <a:r>
              <a:rPr lang="fr-FR" dirty="0"/>
              <a:t> des documents avant de construire le graphe.</a:t>
            </a:r>
          </a:p>
        </p:txBody>
      </p:sp>
    </p:spTree>
    <p:extLst>
      <p:ext uri="{BB962C8B-B14F-4D97-AF65-F5344CB8AC3E}">
        <p14:creationId xmlns:p14="http://schemas.microsoft.com/office/powerpoint/2010/main" val="477404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34686-C95D-4347-974F-6B264AC04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Méthode: 2. Calcul du TW-IDF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680241-0483-4AE2-9026-6E0193E55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fr-FR" dirty="0"/>
              <a:t>En utilisant le graph précédent on calcule le TW-IDF (TW = terme </a:t>
            </a:r>
            <a:r>
              <a:rPr lang="fr-FR" dirty="0" err="1"/>
              <a:t>weight</a:t>
            </a:r>
            <a:r>
              <a:rPr lang="fr-FR" dirty="0"/>
              <a:t>), inspiré de TF-IDF, dont l’expression la suivante:</a:t>
            </a:r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pPr lvl="1"/>
            <a:r>
              <a:rPr lang="fr-FR" i="1" dirty="0" err="1"/>
              <a:t>tw</a:t>
            </a:r>
            <a:r>
              <a:rPr lang="fr-FR" i="1" dirty="0"/>
              <a:t>(t, d) </a:t>
            </a:r>
            <a:r>
              <a:rPr lang="fr-FR" dirty="0"/>
              <a:t>représente le degré entrant du terme dans le graphe. </a:t>
            </a:r>
          </a:p>
          <a:p>
            <a:pPr lvl="1"/>
            <a:r>
              <a:rPr lang="fr-FR" i="1" dirty="0" err="1"/>
              <a:t>avdl</a:t>
            </a:r>
            <a:r>
              <a:rPr lang="fr-FR" i="1" dirty="0"/>
              <a:t> </a:t>
            </a:r>
            <a:r>
              <a:rPr lang="fr-FR" dirty="0"/>
              <a:t>la longueur moyenne des documents.</a:t>
            </a:r>
          </a:p>
          <a:p>
            <a:pPr lvl="1"/>
            <a:r>
              <a:rPr lang="fr-FR" i="1" dirty="0"/>
              <a:t>|d| </a:t>
            </a:r>
            <a:r>
              <a:rPr lang="fr-FR" dirty="0"/>
              <a:t>la longueur du document.</a:t>
            </a:r>
          </a:p>
          <a:p>
            <a:pPr lvl="1"/>
            <a:r>
              <a:rPr lang="fr-FR" i="1" dirty="0"/>
              <a:t>b est constant et vaut 0.003, il est peut être optimisé en fonction des </a:t>
            </a:r>
            <a:r>
              <a:rPr lang="fr-FR" i="1" dirty="0" err="1"/>
              <a:t>datasets</a:t>
            </a:r>
            <a:r>
              <a:rPr lang="fr-FR" i="1" dirty="0"/>
              <a:t> et des jugements de valeurs par cross-val. </a:t>
            </a:r>
          </a:p>
          <a:p>
            <a:r>
              <a:rPr lang="fr-FR" dirty="0"/>
              <a:t>Le </a:t>
            </a:r>
            <a:r>
              <a:rPr lang="fr-FR" dirty="0" err="1"/>
              <a:t>terme</a:t>
            </a:r>
            <a:r>
              <a:rPr lang="fr-FR" i="1" dirty="0" err="1"/>
              <a:t>|d</a:t>
            </a:r>
            <a:r>
              <a:rPr lang="fr-FR" i="1" dirty="0"/>
              <a:t>| / </a:t>
            </a:r>
            <a:r>
              <a:rPr lang="fr-FR" i="1" dirty="0" err="1"/>
              <a:t>avdl</a:t>
            </a:r>
            <a:r>
              <a:rPr lang="fr-FR" i="1" dirty="0"/>
              <a:t> </a:t>
            </a:r>
            <a:r>
              <a:rPr lang="fr-FR" dirty="0"/>
              <a:t>tend a réduire l’influence d’un haut degré pour de longs documents par rapport à la longueur moyenne. </a:t>
            </a:r>
          </a:p>
          <a:p>
            <a:r>
              <a:rPr lang="fr-FR" dirty="0"/>
              <a:t>La valeur b régule l’influence de ce rapport. Il est normalement fixé à 0.2 pour un TF-IDF. L’intuition de sa valeur plus basse est qu’augmenter significativement la taille du document augmentera toujours la fréquence plus que le degré de la méthode TW-IDF. En effet, si un même mot précède un autre dans deux fenêtres différentes du document cela n’augmente pas le degré entrant mais augmente toujours la fréquence et on s’attend à ce que ce cas de figure soit plus présent à mesure qu’on augmente le nombre de répétitions avec la taille du document.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3112365-674A-4ED4-9657-A2BDFD0789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25" t="68056" r="54075" b="24722"/>
          <a:stretch/>
        </p:blipFill>
        <p:spPr>
          <a:xfrm>
            <a:off x="1107026" y="2383284"/>
            <a:ext cx="4876524" cy="71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376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33B627-F0DE-4894-AB1F-6004CFB18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Résultats de l’article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FFAA6D-E12E-47ED-8624-B771F52C6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1800" dirty="0"/>
              <a:t>A gauche les scores MAP et P@10 sont meilleurs pour TW-IDF lorsque b n’est pas optimisé pour les modèles adverses tandis que les score sont comparable lorsque c’est le cas. </a:t>
            </a:r>
          </a:p>
          <a:p>
            <a:r>
              <a:rPr lang="fr-FR" sz="1800" dirty="0"/>
              <a:t>A droite la probabilité que le document soit pertinent sachant qu’il est sélectionné par le modèle, en fonction de la longueur du document montre une meilleure robustesse à la longueur du document pour TW-IDF même lorsque b est optimisé.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5B96A68-C784-4CA6-8384-9E7BA9CDC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38" t="32500" r="15703" b="16110"/>
          <a:stretch/>
        </p:blipFill>
        <p:spPr>
          <a:xfrm>
            <a:off x="7678907" y="3201590"/>
            <a:ext cx="3270229" cy="283368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B27A2D2-9CAF-47CE-94B9-AC8563507D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30" t="41806" r="12735" b="23749"/>
          <a:stretch/>
        </p:blipFill>
        <p:spPr>
          <a:xfrm>
            <a:off x="838200" y="4931402"/>
            <a:ext cx="6323470" cy="162847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05C44E2-C4F2-4F33-8F61-E1E7C8212C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69" t="44022" r="15391" b="19167"/>
          <a:stretch/>
        </p:blipFill>
        <p:spPr>
          <a:xfrm>
            <a:off x="933018" y="3272611"/>
            <a:ext cx="5984855" cy="172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641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39228C-5EA6-4681-97C6-E44BD34A5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Critique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AB859A-DD5D-46D1-9501-FFE289BAA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Les performances sur MAP et P@10 étant comparables, la robustesse de la précision à la longueur du document pourrait être intéressante.</a:t>
            </a:r>
          </a:p>
          <a:p>
            <a:r>
              <a:rPr lang="fr-FR" dirty="0"/>
              <a:t>On note le manque d’une étude du rappel pour compléter les résultats sur la précision.</a:t>
            </a:r>
          </a:p>
          <a:p>
            <a:r>
              <a:rPr lang="fr-FR" dirty="0"/>
              <a:t>On peut critiquer la nécessité de présenter la méthode avec la notion de graphe qui semble peut exploitée. Concrètement, compter les degrés entrants ici se réduit simplement à compter les mots uniques qui précèdent chaque mot avec un écart d’au plus la taille de la fenêtre choisie.</a:t>
            </a:r>
          </a:p>
          <a:p>
            <a:r>
              <a:rPr lang="fr-FR" dirty="0"/>
              <a:t>On peut apprécier le fait que l’article propose une idée simple permettant de faire un pas vers une représentation plus complète des documents qu’un bag of </a:t>
            </a:r>
            <a:r>
              <a:rPr lang="fr-FR" dirty="0" err="1"/>
              <a:t>words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93229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4C1663-097F-4180-BC2F-A57545445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 sur la collection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880C73-7A3F-4DCC-90B2-B7988C742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00724"/>
            <a:ext cx="10515600" cy="935356"/>
          </a:xfrm>
        </p:spPr>
        <p:txBody>
          <a:bodyPr>
            <a:normAutofit fontScale="47500" lnSpcReduction="20000"/>
          </a:bodyPr>
          <a:lstStyle/>
          <a:p>
            <a:r>
              <a:rPr lang="fr-FR" dirty="0"/>
              <a:t>Pour la courbe précision-rappel, on a une baisse de performances comparé aux modèles TF-IDF ainsi que binaire et MIB</a:t>
            </a:r>
          </a:p>
          <a:p>
            <a:r>
              <a:rPr lang="fr-FR" dirty="0"/>
              <a:t>La précision moyenne à 0.38 est comparable mais reste moins bonne, elle est meilleure que le modèle BM25 testé dans l’article.</a:t>
            </a:r>
          </a:p>
          <a:p>
            <a:r>
              <a:rPr lang="fr-FR"/>
              <a:t>Mais ce </a:t>
            </a:r>
            <a:r>
              <a:rPr lang="fr-FR" dirty="0"/>
              <a:t>résultat ne contredit pas l’article qui a fait une moyenne sur plusieurs collections, par exemple pour la collection TREC 2004 ROBUST, TW-IDF a une précision moyenne de 0.24 contre 0.25 pour BM25. Ils ont aussi utilisé plus de requêtes qu’ils ont formulé pour ‘imiter les requêtes web’</a:t>
            </a:r>
          </a:p>
          <a:p>
            <a:endParaRPr lang="fr-F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B128D60-BBD9-4203-BACA-7BFA8184C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27159"/>
            <a:ext cx="8605838" cy="440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AEAF7C7-C18F-40D1-B81F-1023B2BC50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7" t="13806" r="75078" b="66865"/>
          <a:stretch/>
        </p:blipFill>
        <p:spPr>
          <a:xfrm>
            <a:off x="3822859" y="1527810"/>
            <a:ext cx="263652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60395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5616</TotalTime>
  <Words>751</Words>
  <Application>Microsoft Office PowerPoint</Application>
  <PresentationFormat>Grand écran</PresentationFormat>
  <Paragraphs>37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d’article:</vt:lpstr>
      <vt:lpstr>Motivation et intuition</vt:lpstr>
      <vt:lpstr>Méthode: 1. Représentation en graphe</vt:lpstr>
      <vt:lpstr>Méthode: 2. Calcul du TW-IDF</vt:lpstr>
      <vt:lpstr>Résultats de l’article</vt:lpstr>
      <vt:lpstr>Critique</vt:lpstr>
      <vt:lpstr>Application sur la collection du projet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d’article:</dc:title>
  <dc:creator>HAMID Adnane</dc:creator>
  <cp:lastModifiedBy>HAMID Adnane</cp:lastModifiedBy>
  <cp:revision>25</cp:revision>
  <dcterms:created xsi:type="dcterms:W3CDTF">2020-04-26T22:37:40Z</dcterms:created>
  <dcterms:modified xsi:type="dcterms:W3CDTF">2020-05-02T20:45:17Z</dcterms:modified>
</cp:coreProperties>
</file>

<file path=docProps/thumbnail.jpeg>
</file>